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143" autoAdjust="0"/>
  </p:normalViewPr>
  <p:slideViewPr>
    <p:cSldViewPr>
      <p:cViewPr>
        <p:scale>
          <a:sx n="75" d="100"/>
          <a:sy n="75" d="100"/>
        </p:scale>
        <p:origin x="-2028" y="-9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E49B2B-FF68-4A53-A899-6EF03727F9C9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CBEBB8D-AA80-400D-8F47-0D7A3F3F9B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http://en.wikipedia.org/wiki/File:Pythagorean.svg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C5A238-BCEF-441A-81C7-F357370D2AF3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http://en.wikipedia.org/wiki/File:Pythagoras-2a.gif</a:t>
            </a:r>
          </a:p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066DAB-3BCC-4F70-AF97-B6A046A8C3A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http://www.mathsisfun.com/sine-cosine-tangent.html</a:t>
            </a:r>
          </a:p>
          <a:p>
            <a:pPr>
              <a:spcBef>
                <a:spcPct val="0"/>
              </a:spcBef>
            </a:pPr>
            <a:r>
              <a:rPr lang="en-GB" smtClean="0"/>
              <a:t>http://mathematics.nayland.school.nz/OHP_wordocs/Year_10/Y10_Triangles/Trigonometry%20-%20examples.ppt</a:t>
            </a:r>
          </a:p>
          <a:p>
            <a:pPr>
              <a:spcBef>
                <a:spcPct val="0"/>
              </a:spcBef>
            </a:pPr>
            <a:r>
              <a:rPr lang="en-GB" smtClean="0"/>
              <a:t>http://www.wiziq.com/tutorial/2742-Trigonometry</a:t>
            </a:r>
          </a:p>
          <a:p>
            <a:pPr>
              <a:spcBef>
                <a:spcPct val="0"/>
              </a:spcBef>
            </a:pPr>
            <a:endParaRPr lang="en-GB" smtClean="0"/>
          </a:p>
          <a:p>
            <a:pPr>
              <a:spcBef>
                <a:spcPct val="0"/>
              </a:spcBef>
            </a:pPr>
            <a:r>
              <a:rPr lang="en-GB" smtClean="0"/>
              <a:t>http://www.mash.dept.shef.ac.uk/Resources/4_6sineandcosinerule.pdf</a:t>
            </a:r>
          </a:p>
          <a:p>
            <a:pPr>
              <a:spcBef>
                <a:spcPct val="0"/>
              </a:spcBef>
            </a:pPr>
            <a:r>
              <a:rPr lang="en-GB" smtClean="0"/>
              <a:t>http://www.bbc.co.uk/scotland/learning/bitesize/standard/maths_ii/trigonometry/sin_cosine_area_triangle_rev1.shtml</a:t>
            </a:r>
          </a:p>
          <a:p>
            <a:pPr>
              <a:spcBef>
                <a:spcPct val="0"/>
              </a:spcBef>
            </a:pPr>
            <a:r>
              <a:rPr lang="en-GB" smtClean="0"/>
              <a:t>http://www.easymaths.com/prob_sin_cos_rules.htm</a:t>
            </a:r>
          </a:p>
          <a:p>
            <a:pPr>
              <a:spcBef>
                <a:spcPct val="0"/>
              </a:spcBef>
            </a:pPr>
            <a:r>
              <a:rPr lang="en-GB" smtClean="0"/>
              <a:t>http://www.gcsemathstutor.com/sincosrule.php</a:t>
            </a:r>
          </a:p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32AC36-DD9C-4730-B1A0-2F232EDB713E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817BA-D436-4E11-9EB4-0353A11B7DF0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7CB59-9F2B-4C42-AF72-FDC4D864A5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68AFB-5BEF-4093-8FDE-82A58145283E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1E6E6-269B-4BC3-B837-2CD9A7ED9E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4EBF8-B4CF-4516-977F-AACEE79ADD0B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F6432-5AB7-40BD-AA8C-9E82169204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7F9F7-D2CB-48C3-AF7C-4B35CC75CA68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6D83-E81D-4740-8F43-84C28BDA60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A2423-546F-4FC7-BA7F-E5CB963A8180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F2C75-F324-4AD9-BB08-D51F0237E2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0D761-D0E4-4418-8EE0-91682A51149C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6DD54-3B4B-4D60-BA14-E0A5347D58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03049-E760-4DC2-8876-F56C3CA57EC7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929A3-C330-4195-ABB3-306FCAB326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EEA36-A747-495F-88D3-7ACD05335547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A72C2-31BE-443E-AD05-9DB44D82C2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2B46B-112E-49DA-A812-467ABA9689BF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C5A3-640A-4F0C-9F6A-19E1ACF9E2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57240-2243-4063-8BB1-BCBE3BC0B015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F82C4-2F5E-4775-A7BE-F87113C411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E3221-6749-4B5A-8F0A-C85D50774099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060E6-A6BE-4025-814B-C86E82F224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088AD4-A1C2-4A21-B5C3-9E3E0AC8E5B9}" type="datetimeFigureOut">
              <a:rPr lang="en-US"/>
              <a:pPr>
                <a:defRPr/>
              </a:pPr>
              <a:t>9/24/2010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5CCD31-F142-4ABE-A493-D1CB77DE35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asymaths.com/prob_sin_cos_rules.htm" TargetMode="External"/><Relationship Id="rId3" Type="http://schemas.openxmlformats.org/officeDocument/2006/relationships/hyperlink" Target="http://www.mathsisfun.com/sine-cosine-tangent.html" TargetMode="External"/><Relationship Id="rId7" Type="http://schemas.openxmlformats.org/officeDocument/2006/relationships/hyperlink" Target="http://www.bbc.co.uk/scotland/learning/bitesize/standard/maths_ii/trigonometry/sin_cosine_area_triangle_rev1.s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sh.dept.shef.ac.uk/Resources/4_6sineandcosinerule.pdf" TargetMode="External"/><Relationship Id="rId5" Type="http://schemas.openxmlformats.org/officeDocument/2006/relationships/hyperlink" Target="http://www.wiziq.com/tutorial/2742-Trigonometry" TargetMode="External"/><Relationship Id="rId4" Type="http://schemas.openxmlformats.org/officeDocument/2006/relationships/hyperlink" Target="http://mathematics.nayland.school.nz/OHP_wordocs/Year_10/Y10_Triangles/Trigonometry%20-%20examples.ppt" TargetMode="External"/><Relationship Id="rId9" Type="http://schemas.openxmlformats.org/officeDocument/2006/relationships/hyperlink" Target="http://www.gcsemathstutor.com/sincosrule.ph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smtClean="0"/>
              <a:t>SASP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Maths Toolkit I : Triangles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Examples and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b="1" dirty="0" err="1" smtClean="0"/>
              <a:t>sohcahtoa</a:t>
            </a:r>
            <a:endParaRPr lang="en-GB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hlinkClick r:id="rId3"/>
              </a:rPr>
              <a:t>Maths is fun </a:t>
            </a:r>
            <a:r>
              <a:rPr lang="en-GB" dirty="0" smtClean="0"/>
              <a:t>(notes and examples)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hlinkClick r:id="rId4"/>
              </a:rPr>
              <a:t>Slideshow</a:t>
            </a:r>
            <a:r>
              <a:rPr lang="en-GB" dirty="0" smtClean="0"/>
              <a:t> with examples and questions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hlinkClick r:id="rId5"/>
              </a:rPr>
              <a:t>Online slideshow </a:t>
            </a:r>
            <a:r>
              <a:rPr lang="en-GB" dirty="0" smtClean="0"/>
              <a:t>with notes and examples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b="1" dirty="0" smtClean="0"/>
              <a:t>sine and cosine rules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hlinkClick r:id="rId6"/>
              </a:rPr>
              <a:t>University of Sheffield </a:t>
            </a:r>
            <a:r>
              <a:rPr lang="en-GB" dirty="0" smtClean="0"/>
              <a:t>(</a:t>
            </a:r>
            <a:r>
              <a:rPr lang="en-GB" dirty="0" err="1" smtClean="0"/>
              <a:t>pdf</a:t>
            </a:r>
            <a:r>
              <a:rPr lang="en-GB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hlinkClick r:id="rId7"/>
              </a:rPr>
              <a:t>BBC </a:t>
            </a:r>
            <a:r>
              <a:rPr lang="en-GB" dirty="0" err="1" smtClean="0">
                <a:hlinkClick r:id="rId7"/>
              </a:rPr>
              <a:t>Bitesize</a:t>
            </a:r>
            <a:r>
              <a:rPr lang="en-GB" dirty="0" smtClean="0"/>
              <a:t> (notes and quiz)</a:t>
            </a:r>
            <a:endParaRPr lang="en-GB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err="1" smtClean="0">
                <a:hlinkClick r:id="rId8"/>
              </a:rPr>
              <a:t>EasyMaths</a:t>
            </a:r>
            <a:r>
              <a:rPr lang="en-GB" dirty="0" smtClean="0">
                <a:hlinkClick r:id="rId8"/>
              </a:rPr>
              <a:t> </a:t>
            </a:r>
            <a:r>
              <a:rPr lang="en-GB" dirty="0" smtClean="0"/>
              <a:t>(online notes, examples and questions)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hlinkClick r:id="rId9"/>
              </a:rPr>
              <a:t>GCSE Maths Tutor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Maths Toolkit I : Triangles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GB" smtClean="0"/>
              <a:t>Often used maths skill in forces A level. Projectile motion and combination/resolution of forces into horizontal/vertical components</a:t>
            </a:r>
          </a:p>
          <a:p>
            <a:r>
              <a:rPr lang="en-GB" b="1" smtClean="0"/>
              <a:t>Pythagoras’ Theorem</a:t>
            </a:r>
          </a:p>
          <a:p>
            <a:r>
              <a:rPr lang="en-GB" b="1" smtClean="0"/>
              <a:t>SOCCAHTOA and right angled triangles</a:t>
            </a:r>
          </a:p>
          <a:p>
            <a:r>
              <a:rPr lang="en-GB" b="1" smtClean="0"/>
              <a:t>Cosine Rule  </a:t>
            </a:r>
            <a:r>
              <a:rPr lang="en-GB" smtClean="0"/>
              <a:t>(not always needed/used but useful to know)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Pythagoras’ Theorem</a:t>
            </a:r>
          </a:p>
        </p:txBody>
      </p:sp>
      <p:pic>
        <p:nvPicPr>
          <p:cNvPr id="16386" name="Content Placeholder 3" descr="250px-Pythagorean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14563" y="1714500"/>
            <a:ext cx="4119562" cy="3279775"/>
          </a:xfrm>
        </p:spPr>
      </p:pic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500063" y="5429250"/>
            <a:ext cx="7929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Calibri" pitchFamily="34" charset="0"/>
              </a:rPr>
              <a:t>The Pythagorean theorem</a:t>
            </a:r>
            <a:r>
              <a:rPr lang="en-GB" sz="2400">
                <a:latin typeface="Calibri" pitchFamily="34" charset="0"/>
              </a:rPr>
              <a:t>: The area of the square on the hypotenuse (</a:t>
            </a:r>
            <a:r>
              <a:rPr lang="en-GB" sz="2400" i="1">
                <a:latin typeface="Calibri" pitchFamily="34" charset="0"/>
              </a:rPr>
              <a:t>c</a:t>
            </a:r>
            <a:r>
              <a:rPr lang="en-GB" sz="2400">
                <a:latin typeface="Calibri" pitchFamily="34" charset="0"/>
              </a:rPr>
              <a:t>) equals the sum of the areas of the two squares on the other two sides (</a:t>
            </a:r>
            <a:r>
              <a:rPr lang="en-GB" sz="2400" i="1">
                <a:latin typeface="Calibri" pitchFamily="34" charset="0"/>
              </a:rPr>
              <a:t>a</a:t>
            </a:r>
            <a:r>
              <a:rPr lang="en-GB" sz="2400">
                <a:latin typeface="Calibri" pitchFamily="34" charset="0"/>
              </a:rPr>
              <a:t> and </a:t>
            </a:r>
            <a:r>
              <a:rPr lang="en-GB" sz="2400" i="1">
                <a:latin typeface="Calibri" pitchFamily="34" charset="0"/>
              </a:rPr>
              <a:t>b</a:t>
            </a:r>
            <a:r>
              <a:rPr lang="en-GB" sz="2400">
                <a:latin typeface="Calibri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8434" name="Picture 12" descr="Pythagoras-2a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Right angled triangles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28625" y="1500188"/>
            <a:ext cx="8229600" cy="4525962"/>
          </a:xfrm>
        </p:spPr>
        <p:txBody>
          <a:bodyPr/>
          <a:lstStyle/>
          <a:p>
            <a:r>
              <a:rPr lang="en-GB" sz="2800" smtClean="0"/>
              <a:t>Six pieces of information (3 Side lengths, 3 angles).</a:t>
            </a:r>
          </a:p>
          <a:p>
            <a:r>
              <a:rPr lang="en-GB" sz="2800" smtClean="0"/>
              <a:t>If you know three (inc that one angle is 90</a:t>
            </a:r>
            <a:r>
              <a:rPr lang="en-GB" sz="2800" baseline="30000" smtClean="0"/>
              <a:t>o</a:t>
            </a:r>
            <a:r>
              <a:rPr lang="en-GB" sz="2800" smtClean="0"/>
              <a:t>) then you can work out the rest.</a:t>
            </a:r>
          </a:p>
          <a:p>
            <a:r>
              <a:rPr lang="en-GB" sz="2800" smtClean="0"/>
              <a:t>Commonly, theta (</a:t>
            </a:r>
            <a:r>
              <a:rPr lang="el-GR" sz="2800" smtClean="0"/>
              <a:t>θ</a:t>
            </a:r>
            <a:r>
              <a:rPr lang="en-GB" sz="2800" smtClean="0"/>
              <a:t>) is used for angles</a:t>
            </a:r>
          </a:p>
          <a:p>
            <a:endParaRPr lang="en-GB" sz="2800" baseline="30000" smtClean="0"/>
          </a:p>
        </p:txBody>
      </p:sp>
      <p:pic>
        <p:nvPicPr>
          <p:cNvPr id="20483" name="Picture 3" descr="triangl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3690938"/>
            <a:ext cx="30003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co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4800600"/>
            <a:ext cx="33131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sin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3871913"/>
            <a:ext cx="32829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tan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5705475"/>
            <a:ext cx="3084512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/>
              <a:t>Can sin, </a:t>
            </a:r>
            <a:r>
              <a:rPr lang="en-GB" b="1" dirty="0" err="1" smtClean="0"/>
              <a:t>cos</a:t>
            </a:r>
            <a:r>
              <a:rPr lang="en-GB" b="1" dirty="0" smtClean="0"/>
              <a:t> and tan go backwards?</a:t>
            </a:r>
            <a:endParaRPr lang="en-GB" b="1" dirty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500063" y="1428750"/>
            <a:ext cx="8229600" cy="4525963"/>
          </a:xfrm>
        </p:spPr>
        <p:txBody>
          <a:bodyPr/>
          <a:lstStyle/>
          <a:p>
            <a:r>
              <a:rPr lang="en-GB" smtClean="0"/>
              <a:t>If I know that sin </a:t>
            </a:r>
            <a:r>
              <a:rPr lang="el-GR" smtClean="0"/>
              <a:t>θ</a:t>
            </a:r>
            <a:r>
              <a:rPr lang="en-GB" smtClean="0"/>
              <a:t> =.053 how do I get </a:t>
            </a:r>
            <a:r>
              <a:rPr lang="el-GR" smtClean="0"/>
              <a:t>θ</a:t>
            </a:r>
            <a:r>
              <a:rPr lang="en-GB" smtClean="0"/>
              <a:t>?</a:t>
            </a:r>
          </a:p>
          <a:p>
            <a:r>
              <a:rPr lang="en-GB" smtClean="0"/>
              <a:t>Getting from a sin value (or cos or tan) to find the angle you use the inverse function of  sin (cos and tan) called arcsin. Sometimes written as sin</a:t>
            </a:r>
            <a:r>
              <a:rPr lang="en-GB" baseline="30000" smtClean="0"/>
              <a:t>-1</a:t>
            </a:r>
            <a:endParaRPr lang="en-GB" smtClean="0"/>
          </a:p>
          <a:p>
            <a:endParaRPr lang="en-GB" baseline="30000" smtClean="0"/>
          </a:p>
        </p:txBody>
      </p:sp>
      <p:pic>
        <p:nvPicPr>
          <p:cNvPr id="21507" name="Picture 3" descr="arcco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5000625"/>
            <a:ext cx="3262313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arcsi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4135438"/>
            <a:ext cx="3217863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arctan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5857875"/>
            <a:ext cx="2932113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triangl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75" y="3762375"/>
            <a:ext cx="30003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5725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/>
              <a:t>Useful sin/</a:t>
            </a:r>
            <a:r>
              <a:rPr lang="en-GB" b="1" dirty="0" err="1" smtClean="0"/>
              <a:t>cos</a:t>
            </a:r>
            <a:r>
              <a:rPr lang="en-GB" b="1" dirty="0" smtClean="0"/>
              <a:t>/tan values to remember</a:t>
            </a:r>
            <a:br>
              <a:rPr lang="en-GB" b="1" dirty="0" smtClean="0"/>
            </a:br>
            <a:r>
              <a:rPr lang="en-GB" sz="1800" dirty="0" smtClean="0"/>
              <a:t>or at least be familiar with</a:t>
            </a:r>
            <a:endParaRPr lang="en-GB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71988"/>
          </a:xfrm>
        </p:spPr>
        <p:txBody>
          <a:bodyPr/>
          <a:lstStyle/>
          <a:p>
            <a:r>
              <a:rPr lang="en-GB" smtClean="0"/>
              <a:t>sin 90</a:t>
            </a:r>
            <a:r>
              <a:rPr lang="en-GB" baseline="30000" smtClean="0"/>
              <a:t>o</a:t>
            </a:r>
            <a:r>
              <a:rPr lang="en-GB" smtClean="0"/>
              <a:t> = 1</a:t>
            </a:r>
          </a:p>
          <a:p>
            <a:r>
              <a:rPr lang="en-GB" smtClean="0"/>
              <a:t>tan 45</a:t>
            </a:r>
            <a:r>
              <a:rPr lang="en-GB" baseline="30000" smtClean="0"/>
              <a:t>o</a:t>
            </a:r>
            <a:r>
              <a:rPr lang="en-GB" smtClean="0"/>
              <a:t> = 1</a:t>
            </a:r>
          </a:p>
          <a:p>
            <a:r>
              <a:rPr lang="en-GB" smtClean="0"/>
              <a:t>sin 30</a:t>
            </a:r>
            <a:r>
              <a:rPr lang="en-GB" baseline="30000" smtClean="0"/>
              <a:t>o</a:t>
            </a:r>
            <a:r>
              <a:rPr lang="en-GB" smtClean="0"/>
              <a:t> = 0.5</a:t>
            </a:r>
          </a:p>
          <a:p>
            <a:r>
              <a:rPr lang="en-GB" smtClean="0"/>
              <a:t>cos 60</a:t>
            </a:r>
            <a:r>
              <a:rPr lang="en-GB" baseline="30000" smtClean="0"/>
              <a:t>o</a:t>
            </a:r>
            <a:r>
              <a:rPr lang="en-GB" smtClean="0"/>
              <a:t> = 0.5</a:t>
            </a:r>
          </a:p>
          <a:p>
            <a:r>
              <a:rPr lang="en-GB" smtClean="0"/>
              <a:t>sin 45</a:t>
            </a:r>
            <a:r>
              <a:rPr lang="en-GB" baseline="30000" smtClean="0"/>
              <a:t>o</a:t>
            </a:r>
            <a:r>
              <a:rPr lang="en-GB" smtClean="0"/>
              <a:t> = cos 45</a:t>
            </a:r>
            <a:r>
              <a:rPr lang="en-GB" baseline="30000" smtClean="0"/>
              <a:t>o</a:t>
            </a:r>
            <a:r>
              <a:rPr lang="en-GB" smtClean="0"/>
              <a:t> = 0.707</a:t>
            </a:r>
          </a:p>
          <a:p>
            <a:r>
              <a:rPr lang="en-GB" smtClean="0"/>
              <a:t>sin 60</a:t>
            </a:r>
            <a:r>
              <a:rPr lang="en-GB" baseline="30000" smtClean="0"/>
              <a:t>o</a:t>
            </a:r>
            <a:r>
              <a:rPr lang="en-GB" smtClean="0"/>
              <a:t> = cos 30</a:t>
            </a:r>
            <a:r>
              <a:rPr lang="en-GB" baseline="30000" smtClean="0"/>
              <a:t>o</a:t>
            </a:r>
            <a:r>
              <a:rPr lang="en-GB" smtClean="0"/>
              <a:t> = 0.866</a:t>
            </a:r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sin and cosine rules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28625" y="1428750"/>
            <a:ext cx="8215313" cy="4525963"/>
          </a:xfrm>
        </p:spPr>
        <p:txBody>
          <a:bodyPr/>
          <a:lstStyle/>
          <a:p>
            <a:r>
              <a:rPr lang="en-GB" smtClean="0"/>
              <a:t>Use if you don’t have a right angled triangle. </a:t>
            </a:r>
          </a:p>
          <a:p>
            <a:r>
              <a:rPr lang="en-GB" smtClean="0"/>
              <a:t>Sometimes A B C (sides) and a b c (angles)</a:t>
            </a:r>
          </a:p>
          <a:p>
            <a:r>
              <a:rPr lang="en-GB" smtClean="0"/>
              <a:t>Questions trick sometimes and give 2 angles when you need a third but a+b+c =180</a:t>
            </a:r>
            <a:r>
              <a:rPr lang="en-GB" baseline="30000" smtClean="0"/>
              <a:t>o</a:t>
            </a:r>
          </a:p>
          <a:p>
            <a:endParaRPr lang="en-GB" smtClean="0"/>
          </a:p>
        </p:txBody>
      </p:sp>
      <p:pic>
        <p:nvPicPr>
          <p:cNvPr id="23555" name="Picture 4" descr="cosin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3929063"/>
            <a:ext cx="50323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sin and cosine rules</a:t>
            </a:r>
          </a:p>
        </p:txBody>
      </p:sp>
      <p:sp>
        <p:nvSpPr>
          <p:cNvPr id="30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sin rule</a:t>
            </a:r>
          </a:p>
          <a:p>
            <a:pPr>
              <a:buFont typeface="Arial" charset="0"/>
              <a:buNone/>
            </a:pPr>
            <a:endParaRPr lang="en-GB" smtClean="0"/>
          </a:p>
          <a:p>
            <a:pPr>
              <a:buFont typeface="Arial" charset="0"/>
              <a:buNone/>
            </a:pPr>
            <a:endParaRPr lang="en-GB" smtClean="0"/>
          </a:p>
          <a:p>
            <a:pPr>
              <a:buFont typeface="Arial" charset="0"/>
              <a:buNone/>
            </a:pPr>
            <a:endParaRPr lang="en-GB" smtClean="0"/>
          </a:p>
          <a:p>
            <a:r>
              <a:rPr lang="en-GB" smtClean="0"/>
              <a:t>cosine rule</a:t>
            </a:r>
          </a:p>
          <a:p>
            <a:pPr>
              <a:buFont typeface="Arial" charset="0"/>
              <a:buNone/>
            </a:pPr>
            <a:endParaRPr lang="en-GB" smtClean="0"/>
          </a:p>
          <a:p>
            <a:pPr>
              <a:buFont typeface="Arial" charset="0"/>
              <a:buNone/>
            </a:pPr>
            <a:endParaRPr lang="en-GB" smtClean="0"/>
          </a:p>
          <a:p>
            <a:pPr>
              <a:buFont typeface="Arial" charset="0"/>
              <a:buNone/>
            </a:pPr>
            <a:endParaRPr lang="en-GB" smtClean="0"/>
          </a:p>
        </p:txBody>
      </p:sp>
      <p:pic>
        <p:nvPicPr>
          <p:cNvPr id="3079" name="Picture 4" descr="cosin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4000500"/>
            <a:ext cx="4143375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000125" y="2428875"/>
          <a:ext cx="3441700" cy="1071563"/>
        </p:xfrm>
        <a:graphic>
          <a:graphicData uri="http://schemas.openxmlformats.org/presentationml/2006/ole">
            <p:oleObj spid="_x0000_s3074" name="Equation" r:id="rId4" imgW="1346040" imgH="41904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785813" y="4643438"/>
          <a:ext cx="4071937" cy="642937"/>
        </p:xfrm>
        <a:graphic>
          <a:graphicData uri="http://schemas.openxmlformats.org/presentationml/2006/ole">
            <p:oleObj spid="_x0000_s3076" name="Equation" r:id="rId5" imgW="14475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302</Words>
  <Application>Microsoft Office PowerPoint</Application>
  <PresentationFormat>On-screen Show (4:3)</PresentationFormat>
  <Paragraphs>57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Arial</vt:lpstr>
      <vt:lpstr>Office Theme</vt:lpstr>
      <vt:lpstr>Equation</vt:lpstr>
      <vt:lpstr>SASP</vt:lpstr>
      <vt:lpstr>Maths Toolkit I : Triangles</vt:lpstr>
      <vt:lpstr>Pythagoras’ Theorem</vt:lpstr>
      <vt:lpstr>Slide 4</vt:lpstr>
      <vt:lpstr>Right angled triangles</vt:lpstr>
      <vt:lpstr>Can sin, cos and tan go backwards?</vt:lpstr>
      <vt:lpstr>Useful sin/cos/tan values to remember or at least be familiar with</vt:lpstr>
      <vt:lpstr>sin and cosine rules</vt:lpstr>
      <vt:lpstr>sin and cosine rules</vt:lpstr>
      <vt:lpstr>Examples and more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SASP</dc:title>
  <dc:creator>James</dc:creator>
  <cp:lastModifiedBy>Neil Adams</cp:lastModifiedBy>
  <cp:revision>29</cp:revision>
  <dcterms:created xsi:type="dcterms:W3CDTF">2010-09-08T06:31:00Z</dcterms:created>
  <dcterms:modified xsi:type="dcterms:W3CDTF">2010-09-24T13:13:34Z</dcterms:modified>
</cp:coreProperties>
</file>